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58" r:id="rId5"/>
    <p:sldId id="259"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9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217A2-F133-414B-B282-18EC5BC719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DDC45A1-B083-41A4-845F-8B317F94DE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77D76B0-5F96-4B25-BC36-740B612A0FE7}"/>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5" name="Footer Placeholder 4">
            <a:extLst>
              <a:ext uri="{FF2B5EF4-FFF2-40B4-BE49-F238E27FC236}">
                <a16:creationId xmlns:a16="http://schemas.microsoft.com/office/drawing/2014/main" id="{01A47EE5-252B-4EC8-AE79-592713781C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86EB51-D665-47DA-8F29-01B1C386DE74}"/>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22471687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430AF-3043-48B6-9AB8-ACF5C05D1FE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B0C8E56-2650-4F58-A7FE-D915AFAB87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CC5788-AABA-460E-90D5-DC316A08C21E}"/>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5" name="Footer Placeholder 4">
            <a:extLst>
              <a:ext uri="{FF2B5EF4-FFF2-40B4-BE49-F238E27FC236}">
                <a16:creationId xmlns:a16="http://schemas.microsoft.com/office/drawing/2014/main" id="{5AB38508-982B-4231-9E6C-236D6C26189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1590ED8-A7B9-40E5-A82A-994A6D38CD61}"/>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2886919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B4EE9B-BCAE-405E-8B68-828BFB6D27D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06EB58A-8FAA-4BBD-B71C-0A2577F4B30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A962DA9-46FA-4CB5-86B4-741A7D57B56E}"/>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5" name="Footer Placeholder 4">
            <a:extLst>
              <a:ext uri="{FF2B5EF4-FFF2-40B4-BE49-F238E27FC236}">
                <a16:creationId xmlns:a16="http://schemas.microsoft.com/office/drawing/2014/main" id="{1BEDFC67-8114-46F7-9B0D-F8D027C6462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A255BA7-3924-4ACE-96D6-C411BE93BA28}"/>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1898529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57E9B-9369-4E5D-89AC-4DCC95520D7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6C4EC9B-104A-42E7-9E28-A819E5BA0F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C00AE45-4537-460D-BB53-A4C055A6110A}"/>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5" name="Footer Placeholder 4">
            <a:extLst>
              <a:ext uri="{FF2B5EF4-FFF2-40B4-BE49-F238E27FC236}">
                <a16:creationId xmlns:a16="http://schemas.microsoft.com/office/drawing/2014/main" id="{C10A38DC-F4CE-47D8-A0B1-DB9822831B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1E9686-81D7-41CB-9911-531B6D0E4574}"/>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37637041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3B68C-0A6A-406C-937C-2705D65E37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413B280-5840-4BF8-9FF1-27B0F65809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4A3AC6-AA79-4816-BFA9-94FED5748CBB}"/>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5" name="Footer Placeholder 4">
            <a:extLst>
              <a:ext uri="{FF2B5EF4-FFF2-40B4-BE49-F238E27FC236}">
                <a16:creationId xmlns:a16="http://schemas.microsoft.com/office/drawing/2014/main" id="{6D7A7FC1-6358-4F01-A75B-78F6B8F25D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AA78274-7C28-4AD7-988F-9F19498568BA}"/>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3463951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E8D2B-F0FA-4B8F-91CD-80321FC78FB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C3ECECD-DC3E-460B-B36F-BB276838DF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F768BC7-60EA-4881-97B0-21B80D59367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DB05CB7-D27A-4D1F-AE4F-C23921464A34}"/>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6" name="Footer Placeholder 5">
            <a:extLst>
              <a:ext uri="{FF2B5EF4-FFF2-40B4-BE49-F238E27FC236}">
                <a16:creationId xmlns:a16="http://schemas.microsoft.com/office/drawing/2014/main" id="{25A2B1AD-0994-4EEF-8E8E-DC4D6647667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E8571D-5BF0-4678-A804-F51A19EA6596}"/>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1936381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62C6E-1CBD-494B-8B2A-6C41B7F8C21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4623B20-8DD8-4490-8ADF-C704C59F1A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ABB7F7-0A09-4EC1-BEE8-6DF1E599D6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79370CC-8288-44C3-905F-880F6B2B6E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9F20282-2254-457F-92BA-18EF67E873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0C78762-BAE0-404B-A1D9-C56C82FA7CEB}"/>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8" name="Footer Placeholder 7">
            <a:extLst>
              <a:ext uri="{FF2B5EF4-FFF2-40B4-BE49-F238E27FC236}">
                <a16:creationId xmlns:a16="http://schemas.microsoft.com/office/drawing/2014/main" id="{47DD3E93-8A06-4D54-A52F-EB657EB8212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3F0FA07-26D2-433A-BF1C-FB4331164173}"/>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24484398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D1FEF-6F95-40D9-95F8-A30D54A8B00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7D11D86-DB8D-429A-ADCD-BBC7060737B3}"/>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4" name="Footer Placeholder 3">
            <a:extLst>
              <a:ext uri="{FF2B5EF4-FFF2-40B4-BE49-F238E27FC236}">
                <a16:creationId xmlns:a16="http://schemas.microsoft.com/office/drawing/2014/main" id="{072E8D76-814A-4718-B9AB-AB4631AD145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370A748-A7A4-4630-B820-33B7F0A07D2D}"/>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2448793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76077E-EF80-429A-B534-30B46948FC6A}"/>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3" name="Footer Placeholder 2">
            <a:extLst>
              <a:ext uri="{FF2B5EF4-FFF2-40B4-BE49-F238E27FC236}">
                <a16:creationId xmlns:a16="http://schemas.microsoft.com/office/drawing/2014/main" id="{A52280FC-E88E-4451-9A8C-5991F480DA0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5F11FF0-D48C-4204-AA2A-40F0C7EA2DB0}"/>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3534470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7C211-D370-4117-88DC-C99E60AD0D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8EFCD8C-F67F-4417-9357-8F28DEA037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85DD442-EA73-49B7-A06E-DC0E51EF1E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6CCF91-8711-4098-BEE7-4D4AF6922429}"/>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6" name="Footer Placeholder 5">
            <a:extLst>
              <a:ext uri="{FF2B5EF4-FFF2-40B4-BE49-F238E27FC236}">
                <a16:creationId xmlns:a16="http://schemas.microsoft.com/office/drawing/2014/main" id="{EFAA255F-B2AD-405A-890E-BDE490A78F7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CDE8C9-3034-40DE-B9A4-F87B8929621E}"/>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739683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A89BF-6C9E-44BE-8512-5CEF52C766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76A583B-8667-426D-BB29-F551F5C6E5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5FF7725-9B12-4C94-8060-996B4174CE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FD383B-6BBC-4AB6-A790-7E6935FD2DCF}"/>
              </a:ext>
            </a:extLst>
          </p:cNvPr>
          <p:cNvSpPr>
            <a:spLocks noGrp="1"/>
          </p:cNvSpPr>
          <p:nvPr>
            <p:ph type="dt" sz="half" idx="10"/>
          </p:nvPr>
        </p:nvSpPr>
        <p:spPr/>
        <p:txBody>
          <a:bodyPr/>
          <a:lstStyle/>
          <a:p>
            <a:fld id="{5A029FBF-FEAF-4F7D-B254-5AD79055E504}" type="datetimeFigureOut">
              <a:rPr lang="en-IN" smtClean="0"/>
              <a:t>27-07-2020</a:t>
            </a:fld>
            <a:endParaRPr lang="en-IN"/>
          </a:p>
        </p:txBody>
      </p:sp>
      <p:sp>
        <p:nvSpPr>
          <p:cNvPr id="6" name="Footer Placeholder 5">
            <a:extLst>
              <a:ext uri="{FF2B5EF4-FFF2-40B4-BE49-F238E27FC236}">
                <a16:creationId xmlns:a16="http://schemas.microsoft.com/office/drawing/2014/main" id="{4D5C190B-6E50-4712-833E-BD71F9B963F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547A09D-912B-4DD2-BB58-339E5E9CB666}"/>
              </a:ext>
            </a:extLst>
          </p:cNvPr>
          <p:cNvSpPr>
            <a:spLocks noGrp="1"/>
          </p:cNvSpPr>
          <p:nvPr>
            <p:ph type="sldNum" sz="quarter" idx="12"/>
          </p:nvPr>
        </p:nvSpPr>
        <p:spPr/>
        <p:txBody>
          <a:bodyPr/>
          <a:lstStyle/>
          <a:p>
            <a:fld id="{59C5FB04-4C54-4657-92FC-56C4A7E348BC}" type="slidenum">
              <a:rPr lang="en-IN" smtClean="0"/>
              <a:t>‹#›</a:t>
            </a:fld>
            <a:endParaRPr lang="en-IN"/>
          </a:p>
        </p:txBody>
      </p:sp>
    </p:spTree>
    <p:extLst>
      <p:ext uri="{BB962C8B-B14F-4D97-AF65-F5344CB8AC3E}">
        <p14:creationId xmlns:p14="http://schemas.microsoft.com/office/powerpoint/2010/main" val="2020340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9000"/>
            <a:lum/>
          </a:blip>
          <a:srcRect/>
          <a:stretch>
            <a:fillRect t="-1000" b="-1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929166-128A-42B8-A2DC-23F20B59B6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E129206-7A3C-4653-B745-C071085B9F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5445771-FD4D-4889-99C4-35992E95B7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029FBF-FEAF-4F7D-B254-5AD79055E504}" type="datetimeFigureOut">
              <a:rPr lang="en-IN" smtClean="0"/>
              <a:t>27-07-2020</a:t>
            </a:fld>
            <a:endParaRPr lang="en-IN"/>
          </a:p>
        </p:txBody>
      </p:sp>
      <p:sp>
        <p:nvSpPr>
          <p:cNvPr id="5" name="Footer Placeholder 4">
            <a:extLst>
              <a:ext uri="{FF2B5EF4-FFF2-40B4-BE49-F238E27FC236}">
                <a16:creationId xmlns:a16="http://schemas.microsoft.com/office/drawing/2014/main" id="{859305AF-76B5-4F20-ACC8-8B0974BAFE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68EF0BE-4CC5-466A-B578-9DC4576EA0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C5FB04-4C54-4657-92FC-56C4A7E348BC}" type="slidenum">
              <a:rPr lang="en-IN" smtClean="0"/>
              <a:t>‹#›</a:t>
            </a:fld>
            <a:endParaRPr lang="en-IN"/>
          </a:p>
        </p:txBody>
      </p:sp>
    </p:spTree>
    <p:extLst>
      <p:ext uri="{BB962C8B-B14F-4D97-AF65-F5344CB8AC3E}">
        <p14:creationId xmlns:p14="http://schemas.microsoft.com/office/powerpoint/2010/main" val="2841633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kc015800/Applied-data-science-capstone/blob/master/Battle%20of%20Neighbourhoods-part%202/capstone%20project-%20battle%20of%20neighburhood.ipynb"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83A71-5C6B-4E74-93BA-64BFBD2739D4}"/>
              </a:ext>
            </a:extLst>
          </p:cNvPr>
          <p:cNvSpPr>
            <a:spLocks noGrp="1"/>
          </p:cNvSpPr>
          <p:nvPr>
            <p:ph type="ctrTitle"/>
          </p:nvPr>
        </p:nvSpPr>
        <p:spPr>
          <a:noFill/>
        </p:spPr>
        <p:txBody>
          <a:bodyPr/>
          <a:lstStyle/>
          <a:p>
            <a:endParaRPr lang="en-IN" dirty="0"/>
          </a:p>
        </p:txBody>
      </p:sp>
      <p:sp>
        <p:nvSpPr>
          <p:cNvPr id="3" name="Subtitle 2">
            <a:extLst>
              <a:ext uri="{FF2B5EF4-FFF2-40B4-BE49-F238E27FC236}">
                <a16:creationId xmlns:a16="http://schemas.microsoft.com/office/drawing/2014/main" id="{5457AA52-8436-4627-AE12-E5DBACC89525}"/>
              </a:ext>
            </a:extLst>
          </p:cNvPr>
          <p:cNvSpPr>
            <a:spLocks noGrp="1"/>
          </p:cNvSpPr>
          <p:nvPr>
            <p:ph type="subTitle" idx="1"/>
          </p:nvPr>
        </p:nvSpPr>
        <p:spPr>
          <a:xfrm>
            <a:off x="8572500" y="5172670"/>
            <a:ext cx="2733675" cy="923330"/>
          </a:xfrm>
        </p:spPr>
        <p:txBody>
          <a:bodyPr>
            <a:normAutofit/>
          </a:bodyPr>
          <a:lstStyle/>
          <a:p>
            <a:pPr algn="l"/>
            <a:r>
              <a:rPr lang="en-IN" dirty="0"/>
              <a:t>By,</a:t>
            </a:r>
          </a:p>
          <a:p>
            <a:pPr algn="l"/>
            <a:r>
              <a:rPr lang="en-IN" dirty="0"/>
              <a:t> Chethan K</a:t>
            </a:r>
          </a:p>
        </p:txBody>
      </p:sp>
      <p:sp>
        <p:nvSpPr>
          <p:cNvPr id="6" name="Rectangle 5">
            <a:extLst>
              <a:ext uri="{FF2B5EF4-FFF2-40B4-BE49-F238E27FC236}">
                <a16:creationId xmlns:a16="http://schemas.microsoft.com/office/drawing/2014/main" id="{5BDC978C-A7BC-449F-91F7-2F8319397615}"/>
              </a:ext>
            </a:extLst>
          </p:cNvPr>
          <p:cNvSpPr/>
          <p:nvPr/>
        </p:nvSpPr>
        <p:spPr>
          <a:xfrm>
            <a:off x="1180263" y="2967335"/>
            <a:ext cx="9831474" cy="923330"/>
          </a:xfrm>
          <a:prstGeom prst="rect">
            <a:avLst/>
          </a:prstGeom>
          <a:noFill/>
        </p:spPr>
        <p:txBody>
          <a:bodyPr wrap="none" lIns="91440" tIns="45720" rIns="91440" bIns="45720">
            <a:spAutoFit/>
          </a:bodyPr>
          <a:lstStyle/>
          <a:p>
            <a:pPr algn="ctr"/>
            <a:r>
              <a:rPr lang="en-IN" sz="5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THE BATTLE OF NEIGHBOURHOOD</a:t>
            </a:r>
          </a:p>
        </p:txBody>
      </p:sp>
    </p:spTree>
    <p:extLst>
      <p:ext uri="{BB962C8B-B14F-4D97-AF65-F5344CB8AC3E}">
        <p14:creationId xmlns:p14="http://schemas.microsoft.com/office/powerpoint/2010/main" val="792557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8547D-9666-438B-800D-1F88D79EB97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4350E29-9C7D-4884-A0C2-7BC7D13DEA03}"/>
              </a:ext>
            </a:extLst>
          </p:cNvPr>
          <p:cNvSpPr>
            <a:spLocks noGrp="1"/>
          </p:cNvSpPr>
          <p:nvPr>
            <p:ph idx="1"/>
          </p:nvPr>
        </p:nvSpPr>
        <p:spPr/>
        <p:txBody>
          <a:bodyPr/>
          <a:lstStyle/>
          <a:p>
            <a:pPr marL="0" indent="0">
              <a:buNone/>
            </a:pPr>
            <a:r>
              <a:rPr lang="en-US" sz="2000" dirty="0">
                <a:latin typeface="Times New Roman" panose="02020603050405020304" pitchFamily="18" charset="0"/>
                <a:cs typeface="Times New Roman" panose="02020603050405020304" pitchFamily="18" charset="0"/>
              </a:rPr>
              <a:t>School Ratings by Clusters in Scarborough</a:t>
            </a:r>
            <a:r>
              <a:rPr lang="en-US" sz="2000" dirty="0"/>
              <a:t>:</a:t>
            </a:r>
          </a:p>
          <a:p>
            <a:pPr marL="0" indent="0">
              <a:buNone/>
            </a:pPr>
            <a:br>
              <a:rPr lang="en-US" dirty="0"/>
            </a:br>
            <a:endParaRPr lang="en-IN" dirty="0"/>
          </a:p>
        </p:txBody>
      </p:sp>
      <p:pic>
        <p:nvPicPr>
          <p:cNvPr id="5" name="Picture 4">
            <a:extLst>
              <a:ext uri="{FF2B5EF4-FFF2-40B4-BE49-F238E27FC236}">
                <a16:creationId xmlns:a16="http://schemas.microsoft.com/office/drawing/2014/main" id="{AF457D49-3DB3-4274-89E9-BD4445ED33DC}"/>
              </a:ext>
            </a:extLst>
          </p:cNvPr>
          <p:cNvPicPr>
            <a:picLocks noChangeAspect="1"/>
          </p:cNvPicPr>
          <p:nvPr/>
        </p:nvPicPr>
        <p:blipFill rotWithShape="1">
          <a:blip r:embed="rId2">
            <a:extLst>
              <a:ext uri="{28A0092B-C50C-407E-A947-70E740481C1C}">
                <a14:useLocalDpi xmlns:a14="http://schemas.microsoft.com/office/drawing/2010/main" val="0"/>
              </a:ext>
            </a:extLst>
          </a:blip>
          <a:srcRect t="2227"/>
          <a:stretch/>
        </p:blipFill>
        <p:spPr>
          <a:xfrm>
            <a:off x="838200" y="2457449"/>
            <a:ext cx="10515600" cy="3854451"/>
          </a:xfrm>
          <a:prstGeom prst="rect">
            <a:avLst/>
          </a:prstGeom>
        </p:spPr>
      </p:pic>
    </p:spTree>
    <p:extLst>
      <p:ext uri="{BB962C8B-B14F-4D97-AF65-F5344CB8AC3E}">
        <p14:creationId xmlns:p14="http://schemas.microsoft.com/office/powerpoint/2010/main" val="535147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73D02-D499-491A-B118-0A9CC192E8F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2C7C8C5-6025-4D4B-8AFD-62FAD897C203}"/>
              </a:ext>
            </a:extLst>
          </p:cNvPr>
          <p:cNvSpPr>
            <a:spLocks noGrp="1"/>
          </p:cNvSpPr>
          <p:nvPr>
            <p:ph idx="1"/>
          </p:nvPr>
        </p:nvSpPr>
        <p:spPr/>
        <p:txBody>
          <a:bodyPr>
            <a:normAutofit/>
          </a:bodyPr>
          <a:lstStyle/>
          <a:p>
            <a:pPr marL="0" indent="0">
              <a:buNone/>
            </a:pPr>
            <a:r>
              <a:rPr lang="en-US" sz="1900" dirty="0">
                <a:latin typeface="Times New Roman" panose="02020603050405020304" pitchFamily="18" charset="0"/>
                <a:cs typeface="Times New Roman" panose="02020603050405020304" pitchFamily="18" charset="0"/>
              </a:rPr>
              <a:t>The Location:</a:t>
            </a:r>
          </a:p>
          <a:p>
            <a:r>
              <a:rPr lang="en-US" sz="1900" dirty="0">
                <a:latin typeface="Times New Roman" panose="02020603050405020304" pitchFamily="18" charset="0"/>
                <a:cs typeface="Times New Roman" panose="02020603050405020304" pitchFamily="18" charset="0"/>
              </a:rPr>
              <a:t>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a:t>
            </a:r>
          </a:p>
          <a:p>
            <a:pPr marL="0" indent="0">
              <a:buNone/>
            </a:pPr>
            <a:r>
              <a:rPr lang="en-US" sz="1900" dirty="0">
                <a:latin typeface="Times New Roman" panose="02020603050405020304" pitchFamily="18" charset="0"/>
                <a:cs typeface="Times New Roman" panose="02020603050405020304" pitchFamily="18" charset="0"/>
              </a:rPr>
              <a:t>Foursquare API:</a:t>
            </a:r>
          </a:p>
          <a:p>
            <a:r>
              <a:rPr lang="en-US" sz="1900" dirty="0">
                <a:latin typeface="Times New Roman" panose="02020603050405020304" pitchFamily="18" charset="0"/>
                <a:cs typeface="Times New Roman" panose="02020603050405020304" pitchFamily="18" charset="0"/>
              </a:rPr>
              <a:t>This Capstone project have used Four-square API as its prime data gathering source as it has a database of millions of places, especially their places API which provides the ability to perform location search, location sharing and details about a business.</a:t>
            </a:r>
          </a:p>
          <a:p>
            <a:endParaRPr lang="en-IN" dirty="0"/>
          </a:p>
        </p:txBody>
      </p:sp>
    </p:spTree>
    <p:extLst>
      <p:ext uri="{BB962C8B-B14F-4D97-AF65-F5344CB8AC3E}">
        <p14:creationId xmlns:p14="http://schemas.microsoft.com/office/powerpoint/2010/main" val="9224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95B1E-F2A6-4DF5-A656-EDD0D2C54852}"/>
              </a:ext>
            </a:extLst>
          </p:cNvPr>
          <p:cNvSpPr>
            <a:spLocks noGrp="1"/>
          </p:cNvSpPr>
          <p:nvPr>
            <p:ph type="title"/>
          </p:nvPr>
        </p:nvSpPr>
        <p:spPr>
          <a:xfrm>
            <a:off x="904874" y="365125"/>
            <a:ext cx="10448925" cy="873125"/>
          </a:xfrm>
        </p:spPr>
        <p:txBody>
          <a:bodyPr/>
          <a:lstStyle/>
          <a:p>
            <a:pPr algn="ctr"/>
            <a:r>
              <a:rPr lang="en-IN" b="1" dirty="0"/>
              <a:t>CONCLUSION</a:t>
            </a:r>
          </a:p>
        </p:txBody>
      </p:sp>
      <p:sp>
        <p:nvSpPr>
          <p:cNvPr id="3" name="Content Placeholder 2">
            <a:extLst>
              <a:ext uri="{FF2B5EF4-FFF2-40B4-BE49-F238E27FC236}">
                <a16:creationId xmlns:a16="http://schemas.microsoft.com/office/drawing/2014/main" id="{E0EBA3EC-3175-4075-B45D-B77042372ED4}"/>
              </a:ext>
            </a:extLst>
          </p:cNvPr>
          <p:cNvSpPr>
            <a:spLocks noGrp="1"/>
          </p:cNvSpPr>
          <p:nvPr>
            <p:ph idx="1"/>
          </p:nvPr>
        </p:nvSpPr>
        <p:spPr>
          <a:xfrm>
            <a:off x="838200" y="1438275"/>
            <a:ext cx="10515600" cy="4738688"/>
          </a:xfrm>
        </p:spPr>
        <p:txBody>
          <a:bodyPr>
            <a:normAutofit lnSpcReduction="10000"/>
          </a:bodyPr>
          <a:lstStyle/>
          <a:p>
            <a:r>
              <a:rPr lang="en-US" sz="1900" dirty="0">
                <a:latin typeface="Times New Roman" panose="02020603050405020304" pitchFamily="18" charset="0"/>
                <a:cs typeface="Times New Roman" panose="02020603050405020304" pitchFamily="18" charset="0"/>
              </a:rPr>
              <a:t>In this Capstone project, using k-means cluster algorithm I separated the neighborhood into 10(Ten) different clusters and for 180 different latitude and </a:t>
            </a:r>
            <a:r>
              <a:rPr lang="en-IN" sz="1900" dirty="0">
                <a:latin typeface="Times New Roman" panose="02020603050405020304" pitchFamily="18" charset="0"/>
                <a:cs typeface="Times New Roman" panose="02020603050405020304" pitchFamily="18" charset="0"/>
              </a:rPr>
              <a:t>longitude</a:t>
            </a:r>
            <a:r>
              <a:rPr lang="en-US" sz="1900" dirty="0">
                <a:latin typeface="Times New Roman" panose="02020603050405020304" pitchFamily="18" charset="0"/>
                <a:cs typeface="Times New Roman" panose="02020603050405020304" pitchFamily="18" charset="0"/>
              </a:rPr>
              <a:t> from dataset, which have very-similar neighborhoods around them. Using the charts above results presented to a particular neighborhood based on average house prices and school rating have been made.</a:t>
            </a:r>
          </a:p>
          <a:p>
            <a:r>
              <a:rPr lang="en-US" sz="1900" dirty="0">
                <a:latin typeface="Times New Roman" panose="02020603050405020304" pitchFamily="18" charset="0"/>
                <a:cs typeface="Times New Roman" panose="02020603050405020304" pitchFamily="18" charset="0"/>
              </a:rPr>
              <a:t>I feel rewarded with the efforts and believe this course with all the topics covered is well worthy of appreciation.</a:t>
            </a:r>
            <a:br>
              <a:rPr lang="en-US" sz="1900" dirty="0">
                <a:latin typeface="Times New Roman" panose="02020603050405020304" pitchFamily="18" charset="0"/>
                <a:cs typeface="Times New Roman" panose="02020603050405020304" pitchFamily="18" charset="0"/>
              </a:rPr>
            </a:br>
            <a:r>
              <a:rPr lang="en-US" sz="1900" dirty="0">
                <a:latin typeface="Times New Roman" panose="02020603050405020304" pitchFamily="18" charset="0"/>
                <a:cs typeface="Times New Roman" panose="02020603050405020304" pitchFamily="18" charset="0"/>
              </a:rPr>
              <a:t>This project has shown me a practical application to resolve a real situation that has impacting personal and financial impact using Data Science tools.</a:t>
            </a:r>
            <a:br>
              <a:rPr lang="en-US" sz="1900" dirty="0">
                <a:latin typeface="Times New Roman" panose="02020603050405020304" pitchFamily="18" charset="0"/>
                <a:cs typeface="Times New Roman" panose="02020603050405020304" pitchFamily="18" charset="0"/>
              </a:rPr>
            </a:br>
            <a:r>
              <a:rPr lang="en-US" sz="1900" dirty="0">
                <a:latin typeface="Times New Roman" panose="02020603050405020304" pitchFamily="18" charset="0"/>
                <a:cs typeface="Times New Roman" panose="02020603050405020304" pitchFamily="18" charset="0"/>
              </a:rPr>
              <a:t>The mapping with Folium is a very powerful technique to consolidate information and make the analysis and decision better with confidence.</a:t>
            </a:r>
          </a:p>
          <a:p>
            <a:pPr marL="0" indent="0">
              <a:buNone/>
            </a:pPr>
            <a:r>
              <a:rPr lang="en-US" sz="1900" b="1" dirty="0">
                <a:latin typeface="Times New Roman" panose="02020603050405020304" pitchFamily="18" charset="0"/>
                <a:cs typeface="Times New Roman" panose="02020603050405020304" pitchFamily="18" charset="0"/>
              </a:rPr>
              <a:t>Future Works:</a:t>
            </a:r>
          </a:p>
          <a:p>
            <a:r>
              <a:rPr lang="en-US" sz="1900" dirty="0">
                <a:latin typeface="Times New Roman" panose="02020603050405020304" pitchFamily="18" charset="0"/>
                <a:cs typeface="Times New Roman" panose="02020603050405020304" pitchFamily="18" charset="0"/>
              </a:rPr>
              <a:t>This Capstone project can be continued for making it more precise in terms to find best house in Scarborough. Best means on the basis of all required things(daily needs or things we need to live a better life) around and also in terms of cost effective.</a:t>
            </a:r>
          </a:p>
          <a:p>
            <a:pPr marL="0" indent="0">
              <a:buNone/>
            </a:pPr>
            <a:r>
              <a:rPr lang="en-US" sz="1600" dirty="0">
                <a:latin typeface="Times New Roman" panose="02020603050405020304" pitchFamily="18" charset="0"/>
                <a:cs typeface="Times New Roman" panose="02020603050405020304" pitchFamily="18" charset="0"/>
              </a:rPr>
              <a:t>GitHub Link of Complete Project :</a:t>
            </a:r>
            <a:r>
              <a:rPr lang="en-IN" sz="1600" dirty="0">
                <a:hlinkClick r:id="rId2"/>
              </a:rPr>
              <a:t> https://github.com/kc015800/Applied-data-science-capstone/blob/master/Battle%20of%20Neighbourhoods-part%202/capstone%20project-%20battle%20of%20neighburhood.ipynb</a:t>
            </a:r>
            <a:endParaRPr lang="en-US" sz="16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351880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48FEA-673D-4754-B064-E42D9F31038C}"/>
              </a:ext>
            </a:extLst>
          </p:cNvPr>
          <p:cNvSpPr>
            <a:spLocks noGrp="1"/>
          </p:cNvSpPr>
          <p:nvPr>
            <p:ph type="title"/>
          </p:nvPr>
        </p:nvSpPr>
        <p:spPr>
          <a:xfrm>
            <a:off x="971550" y="238125"/>
            <a:ext cx="10382250" cy="828675"/>
          </a:xfrm>
        </p:spPr>
        <p:txBody>
          <a:bodyPr/>
          <a:lstStyle/>
          <a:p>
            <a:pPr algn="ctr"/>
            <a:r>
              <a:rPr lang="en-IN" b="1" dirty="0"/>
              <a:t> INTRODUCTION</a:t>
            </a:r>
            <a:endParaRPr lang="en-IN" dirty="0"/>
          </a:p>
        </p:txBody>
      </p:sp>
      <p:sp>
        <p:nvSpPr>
          <p:cNvPr id="3" name="Content Placeholder 2">
            <a:extLst>
              <a:ext uri="{FF2B5EF4-FFF2-40B4-BE49-F238E27FC236}">
                <a16:creationId xmlns:a16="http://schemas.microsoft.com/office/drawing/2014/main" id="{3EC6BF02-0C78-43AB-AB03-5FDEF901BF4A}"/>
              </a:ext>
            </a:extLst>
          </p:cNvPr>
          <p:cNvSpPr>
            <a:spLocks noGrp="1"/>
          </p:cNvSpPr>
          <p:nvPr>
            <p:ph idx="1"/>
          </p:nvPr>
        </p:nvSpPr>
        <p:spPr>
          <a:xfrm>
            <a:off x="971548" y="876300"/>
            <a:ext cx="10382251" cy="5467350"/>
          </a:xfrm>
        </p:spPr>
        <p:txBody>
          <a:bodyPr>
            <a:normAutofit/>
          </a:bodyPr>
          <a:lstStyle/>
          <a:p>
            <a:pPr marL="0" indent="0">
              <a:buNone/>
            </a:pPr>
            <a:endParaRPr lang="en-US" dirty="0"/>
          </a:p>
          <a:p>
            <a:r>
              <a:rPr lang="en-US" sz="1800" dirty="0">
                <a:latin typeface="Times New Roman" panose="02020603050405020304" pitchFamily="18" charset="0"/>
                <a:cs typeface="Times New Roman" panose="02020603050405020304" pitchFamily="18" charset="0"/>
              </a:rPr>
              <a:t>The purpose of this Capstone Project is to help people in exploring better facilities around their neighborhood. It will help people making smart and efficient decision on selecting great neighborhood out of numbers of other neighborhoods in Scarborough, </a:t>
            </a:r>
            <a:r>
              <a:rPr lang="en-US" sz="1800" dirty="0" err="1">
                <a:latin typeface="Times New Roman" panose="02020603050405020304" pitchFamily="18" charset="0"/>
                <a:cs typeface="Times New Roman" panose="02020603050405020304" pitchFamily="18" charset="0"/>
              </a:rPr>
              <a:t>Toranto</a:t>
            </a:r>
            <a:r>
              <a:rPr lang="en-US" sz="1800" dirty="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Lots of people are migrating to various states of Canada and needed lots of research for good housing prices and reputed schools for their children. This project is for those people who are looking for better neighborhoods. For ease of accessing to Cafe, School, Super market, medical shops, grocery shops, mall, theatre, hospital, like minded people, etc.</a:t>
            </a:r>
          </a:p>
          <a:p>
            <a:r>
              <a:rPr lang="en-US" sz="1800" dirty="0">
                <a:latin typeface="Times New Roman" panose="02020603050405020304" pitchFamily="18" charset="0"/>
                <a:cs typeface="Times New Roman" panose="02020603050405020304" pitchFamily="18" charset="0"/>
              </a:rPr>
              <a:t>This Capstone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fresh and waste water and excrement conveyed in sewers and recreational facilities.</a:t>
            </a:r>
          </a:p>
          <a:p>
            <a:r>
              <a:rPr lang="en-US" sz="1800" dirty="0">
                <a:latin typeface="Times New Roman" panose="02020603050405020304" pitchFamily="18" charset="0"/>
                <a:cs typeface="Times New Roman" panose="02020603050405020304" pitchFamily="18" charset="0"/>
              </a:rPr>
              <a:t>It will help people to get awareness of the area and neighborhood before moving to a new city, state, country or place for their work or to start a new fresh life.</a:t>
            </a:r>
          </a:p>
          <a:p>
            <a:endParaRPr lang="en-IN" dirty="0"/>
          </a:p>
        </p:txBody>
      </p:sp>
    </p:spTree>
    <p:extLst>
      <p:ext uri="{BB962C8B-B14F-4D97-AF65-F5344CB8AC3E}">
        <p14:creationId xmlns:p14="http://schemas.microsoft.com/office/powerpoint/2010/main" val="3298776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1DC47-5A83-46E0-A103-5397438C0192}"/>
              </a:ext>
            </a:extLst>
          </p:cNvPr>
          <p:cNvSpPr>
            <a:spLocks noGrp="1"/>
          </p:cNvSpPr>
          <p:nvPr>
            <p:ph type="title"/>
          </p:nvPr>
        </p:nvSpPr>
        <p:spPr>
          <a:xfrm>
            <a:off x="838200" y="365126"/>
            <a:ext cx="10515600" cy="825500"/>
          </a:xfrm>
        </p:spPr>
        <p:txBody>
          <a:bodyPr/>
          <a:lstStyle/>
          <a:p>
            <a:pPr algn="ctr"/>
            <a:r>
              <a:rPr lang="en-IN" b="1" dirty="0"/>
              <a:t>PROBLEM STATEMENT</a:t>
            </a:r>
          </a:p>
        </p:txBody>
      </p:sp>
      <p:sp>
        <p:nvSpPr>
          <p:cNvPr id="3" name="Content Placeholder 2">
            <a:extLst>
              <a:ext uri="{FF2B5EF4-FFF2-40B4-BE49-F238E27FC236}">
                <a16:creationId xmlns:a16="http://schemas.microsoft.com/office/drawing/2014/main" id="{8DF54CD5-AC12-4FBA-B6F0-D223CE451930}"/>
              </a:ext>
            </a:extLst>
          </p:cNvPr>
          <p:cNvSpPr>
            <a:spLocks noGrp="1"/>
          </p:cNvSpPr>
          <p:nvPr>
            <p:ph idx="1"/>
          </p:nvPr>
        </p:nvSpPr>
        <p:spPr>
          <a:xfrm>
            <a:off x="838200" y="2809875"/>
            <a:ext cx="10515600" cy="1276350"/>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Finding a Better Place in Scarborough, Toronto for living and leading a better life</a:t>
            </a:r>
          </a:p>
          <a:p>
            <a:endParaRPr lang="en-IN" dirty="0"/>
          </a:p>
        </p:txBody>
      </p:sp>
    </p:spTree>
    <p:extLst>
      <p:ext uri="{BB962C8B-B14F-4D97-AF65-F5344CB8AC3E}">
        <p14:creationId xmlns:p14="http://schemas.microsoft.com/office/powerpoint/2010/main" val="2346896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71376-F817-4E01-8550-83AE609AA443}"/>
              </a:ext>
            </a:extLst>
          </p:cNvPr>
          <p:cNvSpPr>
            <a:spLocks noGrp="1"/>
          </p:cNvSpPr>
          <p:nvPr>
            <p:ph type="title"/>
          </p:nvPr>
        </p:nvSpPr>
        <p:spPr>
          <a:xfrm>
            <a:off x="838200" y="161925"/>
            <a:ext cx="10515600" cy="1028701"/>
          </a:xfrm>
        </p:spPr>
        <p:txBody>
          <a:bodyPr/>
          <a:lstStyle/>
          <a:p>
            <a:pPr algn="ctr"/>
            <a:r>
              <a:rPr lang="en-IN" b="1" dirty="0"/>
              <a:t>DATA SECTION</a:t>
            </a:r>
          </a:p>
        </p:txBody>
      </p:sp>
      <p:sp>
        <p:nvSpPr>
          <p:cNvPr id="3" name="Content Placeholder 2">
            <a:extLst>
              <a:ext uri="{FF2B5EF4-FFF2-40B4-BE49-F238E27FC236}">
                <a16:creationId xmlns:a16="http://schemas.microsoft.com/office/drawing/2014/main" id="{4ADAD885-8EBF-4BDA-B052-8E3EE8F2BA4E}"/>
              </a:ext>
            </a:extLst>
          </p:cNvPr>
          <p:cNvSpPr>
            <a:spLocks noGrp="1"/>
          </p:cNvSpPr>
          <p:nvPr>
            <p:ph idx="1"/>
          </p:nvPr>
        </p:nvSpPr>
        <p:spPr>
          <a:xfrm>
            <a:off x="838200" y="1381124"/>
            <a:ext cx="10515600" cy="4795839"/>
          </a:xfrm>
        </p:spPr>
        <p:txBody>
          <a:bodyPr>
            <a:normAutofit/>
          </a:bodyPr>
          <a:lstStyle/>
          <a:p>
            <a:r>
              <a:rPr lang="en-US" sz="1800" dirty="0">
                <a:latin typeface="Times New Roman" panose="02020603050405020304" pitchFamily="18" charset="0"/>
                <a:cs typeface="Times New Roman" panose="02020603050405020304" pitchFamily="18" charset="0"/>
              </a:rPr>
              <a:t>Data Link: </a:t>
            </a:r>
            <a:r>
              <a:rPr lang="en-US" sz="1800" dirty="0">
                <a:latin typeface="Times New Roman" panose="02020603050405020304" pitchFamily="18" charset="0"/>
                <a:cs typeface="Times New Roman" panose="02020603050405020304" pitchFamily="18" charset="0"/>
                <a:hlinkClick r:id="rId2"/>
              </a:rPr>
              <a:t>https://en.wikipedia.org/wiki/List_of_postal_codes_of_Canada:_M</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Will use Scarborough dataset which we scrapped from </a:t>
            </a:r>
            <a:r>
              <a:rPr lang="en-US" sz="1800" dirty="0" err="1">
                <a:latin typeface="Times New Roman" panose="02020603050405020304" pitchFamily="18" charset="0"/>
                <a:cs typeface="Times New Roman" panose="02020603050405020304" pitchFamily="18" charset="0"/>
              </a:rPr>
              <a:t>wikipedia</a:t>
            </a:r>
            <a:r>
              <a:rPr lang="en-US" sz="1800" dirty="0">
                <a:latin typeface="Times New Roman" panose="02020603050405020304" pitchFamily="18" charset="0"/>
                <a:cs typeface="Times New Roman" panose="02020603050405020304" pitchFamily="18" charset="0"/>
              </a:rPr>
              <a:t> on Week 3. Dataset consisting of latitude and longitude, zip codes.</a:t>
            </a:r>
          </a:p>
          <a:p>
            <a:r>
              <a:rPr lang="en-US" sz="1800" dirty="0">
                <a:latin typeface="Times New Roman" panose="02020603050405020304" pitchFamily="18" charset="0"/>
                <a:cs typeface="Times New Roman" panose="02020603050405020304" pitchFamily="18" charset="0"/>
              </a:rPr>
              <a:t>Foursquare API Data:</a:t>
            </a:r>
          </a:p>
          <a:p>
            <a:r>
              <a:rPr lang="en-US" sz="1800" dirty="0">
                <a:latin typeface="Times New Roman" panose="02020603050405020304" pitchFamily="18" charset="0"/>
                <a:cs typeface="Times New Roman" panose="02020603050405020304" pitchFamily="18" charset="0"/>
              </a:rPr>
              <a:t>We will need data about different venues in different neighborhoods of that specific borough.</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p>
          <a:p>
            <a:r>
              <a:rPr lang="en-US" sz="1800" dirty="0">
                <a:latin typeface="Times New Roman" panose="02020603050405020304" pitchFamily="18" charset="0"/>
                <a:cs typeface="Times New Roman" panose="02020603050405020304" pitchFamily="18" charset="0"/>
              </a:rPr>
              <a:t>After finding the list of neighborhoods, we then connect to the Foursquare API to gather information about venues inside each and every neighborhood. For each neighborhood, we have chosen the radius to be 100 meter.</a:t>
            </a:r>
          </a:p>
          <a:p>
            <a:r>
              <a:rPr lang="en-US" sz="1800" dirty="0">
                <a:latin typeface="Times New Roman" panose="02020603050405020304" pitchFamily="18" charset="0"/>
                <a:cs typeface="Times New Roman" panose="02020603050405020304" pitchFamily="18" charset="0"/>
              </a:rPr>
              <a:t>The data retrieved from Foursquare contained information of venues within a specified distance of the longitude and latitude of the postcodes. </a:t>
            </a:r>
            <a:endParaRPr lang="en-IN" dirty="0"/>
          </a:p>
        </p:txBody>
      </p:sp>
    </p:spTree>
    <p:extLst>
      <p:ext uri="{BB962C8B-B14F-4D97-AF65-F5344CB8AC3E}">
        <p14:creationId xmlns:p14="http://schemas.microsoft.com/office/powerpoint/2010/main" val="3038147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870CE-270D-4FB5-B12B-49BC0AF0EF60}"/>
              </a:ext>
            </a:extLst>
          </p:cNvPr>
          <p:cNvSpPr>
            <a:spLocks noGrp="1"/>
          </p:cNvSpPr>
          <p:nvPr>
            <p:ph type="title"/>
          </p:nvPr>
        </p:nvSpPr>
        <p:spPr/>
        <p:txBody>
          <a:bodyPr>
            <a:normAutofit/>
          </a:bodyPr>
          <a:lstStyle/>
          <a:p>
            <a:pPr algn="ctr"/>
            <a:endParaRPr lang="en-IN" sz="2800" b="1"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E69769FE-EE23-47FF-AE7F-82A6216AD1BB}"/>
              </a:ext>
            </a:extLst>
          </p:cNvPr>
          <p:cNvSpPr>
            <a:spLocks noGrp="1"/>
          </p:cNvSpPr>
          <p:nvPr>
            <p:ph type="body" idx="1"/>
          </p:nvPr>
        </p:nvSpPr>
        <p:spPr>
          <a:xfrm>
            <a:off x="835024" y="483394"/>
            <a:ext cx="5160963" cy="1514475"/>
          </a:xfrm>
        </p:spPr>
        <p:txBody>
          <a:bodyPr/>
          <a:lstStyle/>
          <a:p>
            <a:r>
              <a:rPr lang="en-US" dirty="0">
                <a:latin typeface="Times New Roman" panose="02020603050405020304" pitchFamily="18" charset="0"/>
                <a:cs typeface="Times New Roman" panose="02020603050405020304" pitchFamily="18" charset="0"/>
              </a:rPr>
              <a:t>The information obtained per venue as follows:</a:t>
            </a:r>
            <a:endParaRPr lang="en-IN" dirty="0"/>
          </a:p>
        </p:txBody>
      </p:sp>
      <p:sp>
        <p:nvSpPr>
          <p:cNvPr id="3" name="Content Placeholder 2">
            <a:extLst>
              <a:ext uri="{FF2B5EF4-FFF2-40B4-BE49-F238E27FC236}">
                <a16:creationId xmlns:a16="http://schemas.microsoft.com/office/drawing/2014/main" id="{75FBF3E7-73BC-467A-8C33-1691A018D964}"/>
              </a:ext>
            </a:extLst>
          </p:cNvPr>
          <p:cNvSpPr>
            <a:spLocks noGrp="1"/>
          </p:cNvSpPr>
          <p:nvPr>
            <p:ph sz="half" idx="2"/>
          </p:nvPr>
        </p:nvSpPr>
        <p:spPr/>
        <p:txBody>
          <a:bodyPr>
            <a:normAutofit fontScale="92500" lnSpcReduction="10000"/>
          </a:bodyPr>
          <a:lstStyle/>
          <a:p>
            <a:pPr marL="0" indent="0">
              <a:buNone/>
            </a:pPr>
            <a:r>
              <a:rPr lang="en-IN" dirty="0">
                <a:latin typeface="Times New Roman" panose="02020603050405020304" pitchFamily="18" charset="0"/>
                <a:cs typeface="Times New Roman" panose="02020603050405020304" pitchFamily="18" charset="0"/>
              </a:rPr>
              <a:t>1.Neighbourhood</a:t>
            </a:r>
          </a:p>
          <a:p>
            <a:pPr marL="0" indent="0">
              <a:buNone/>
            </a:pPr>
            <a:r>
              <a:rPr lang="en-IN" dirty="0">
                <a:latin typeface="Times New Roman" panose="02020603050405020304" pitchFamily="18" charset="0"/>
                <a:cs typeface="Times New Roman" panose="02020603050405020304" pitchFamily="18" charset="0"/>
              </a:rPr>
              <a:t>2.Neighbourhood Latitude</a:t>
            </a:r>
          </a:p>
          <a:p>
            <a:pPr marL="0" indent="0">
              <a:buNone/>
            </a:pPr>
            <a:r>
              <a:rPr lang="en-IN" dirty="0">
                <a:latin typeface="Times New Roman" panose="02020603050405020304" pitchFamily="18" charset="0"/>
                <a:cs typeface="Times New Roman" panose="02020603050405020304" pitchFamily="18" charset="0"/>
              </a:rPr>
              <a:t>3.Neighbourhood Longitude</a:t>
            </a:r>
          </a:p>
          <a:p>
            <a:pPr marL="0" indent="0">
              <a:buNone/>
            </a:pPr>
            <a:r>
              <a:rPr lang="en-IN" dirty="0">
                <a:latin typeface="Times New Roman" panose="02020603050405020304" pitchFamily="18" charset="0"/>
                <a:cs typeface="Times New Roman" panose="02020603050405020304" pitchFamily="18" charset="0"/>
              </a:rPr>
              <a:t>4.Venue</a:t>
            </a:r>
          </a:p>
          <a:p>
            <a:pPr marL="0" indent="0">
              <a:buNone/>
            </a:pPr>
            <a:r>
              <a:rPr lang="en-IN" dirty="0">
                <a:latin typeface="Times New Roman" panose="02020603050405020304" pitchFamily="18" charset="0"/>
                <a:cs typeface="Times New Roman" panose="02020603050405020304" pitchFamily="18" charset="0"/>
              </a:rPr>
              <a:t>5.Name of Venue</a:t>
            </a:r>
          </a:p>
          <a:p>
            <a:pPr marL="0" indent="0">
              <a:buNone/>
            </a:pPr>
            <a:r>
              <a:rPr lang="en-IN" dirty="0">
                <a:latin typeface="Times New Roman" panose="02020603050405020304" pitchFamily="18" charset="0"/>
                <a:cs typeface="Times New Roman" panose="02020603050405020304" pitchFamily="18" charset="0"/>
              </a:rPr>
              <a:t>6.Venue Latitude </a:t>
            </a:r>
          </a:p>
          <a:p>
            <a:pPr marL="0" indent="0">
              <a:buNone/>
            </a:pPr>
            <a:r>
              <a:rPr lang="en-IN" dirty="0">
                <a:latin typeface="Times New Roman" panose="02020603050405020304" pitchFamily="18" charset="0"/>
                <a:cs typeface="Times New Roman" panose="02020603050405020304" pitchFamily="18" charset="0"/>
              </a:rPr>
              <a:t>7.Venue Longitude</a:t>
            </a:r>
          </a:p>
          <a:p>
            <a:pPr marL="0" indent="0">
              <a:buNone/>
            </a:pPr>
            <a:r>
              <a:rPr lang="en-IN" dirty="0">
                <a:latin typeface="Times New Roman" panose="02020603050405020304" pitchFamily="18" charset="0"/>
                <a:cs typeface="Times New Roman" panose="02020603050405020304" pitchFamily="18" charset="0"/>
              </a:rPr>
              <a:t>8.Venue Category</a:t>
            </a:r>
          </a:p>
          <a:p>
            <a:endParaRPr lang="en-IN" dirty="0"/>
          </a:p>
          <a:p>
            <a:endParaRPr lang="en-IN" dirty="0"/>
          </a:p>
          <a:p>
            <a:endParaRPr lang="en-IN" dirty="0"/>
          </a:p>
        </p:txBody>
      </p:sp>
      <p:sp>
        <p:nvSpPr>
          <p:cNvPr id="5" name="Text Placeholder 4">
            <a:extLst>
              <a:ext uri="{FF2B5EF4-FFF2-40B4-BE49-F238E27FC236}">
                <a16:creationId xmlns:a16="http://schemas.microsoft.com/office/drawing/2014/main" id="{8101FF5D-A546-4AB1-86F4-707F4C4A3564}"/>
              </a:ext>
            </a:extLst>
          </p:cNvPr>
          <p:cNvSpPr>
            <a:spLocks noGrp="1"/>
          </p:cNvSpPr>
          <p:nvPr>
            <p:ph type="body" sz="quarter" idx="3"/>
          </p:nvPr>
        </p:nvSpPr>
        <p:spPr>
          <a:xfrm>
            <a:off x="6194424" y="561975"/>
            <a:ext cx="5160963" cy="1128713"/>
          </a:xfrm>
        </p:spPr>
        <p:txBody>
          <a:bodyPr/>
          <a:lstStyle/>
          <a:p>
            <a:r>
              <a:rPr lang="en-IN" dirty="0">
                <a:latin typeface="Times New Roman" panose="02020603050405020304" pitchFamily="18" charset="0"/>
                <a:cs typeface="Times New Roman" panose="02020603050405020304" pitchFamily="18" charset="0"/>
              </a:rPr>
              <a:t>Map of Scarborough</a:t>
            </a:r>
          </a:p>
        </p:txBody>
      </p:sp>
      <p:pic>
        <p:nvPicPr>
          <p:cNvPr id="8" name="Content Placeholder 7">
            <a:extLst>
              <a:ext uri="{FF2B5EF4-FFF2-40B4-BE49-F238E27FC236}">
                <a16:creationId xmlns:a16="http://schemas.microsoft.com/office/drawing/2014/main" id="{C1B65048-82E2-4BD3-8DF5-B7DFC2924C6D}"/>
              </a:ext>
            </a:extLst>
          </p:cNvPr>
          <p:cNvPicPr>
            <a:picLocks noGrp="1" noChangeAspect="1"/>
          </p:cNvPicPr>
          <p:nvPr>
            <p:ph sz="quarter" idx="4"/>
          </p:nvPr>
        </p:nvPicPr>
        <p:blipFill rotWithShape="1">
          <a:blip r:embed="rId2">
            <a:extLst>
              <a:ext uri="{28A0092B-C50C-407E-A947-70E740481C1C}">
                <a14:useLocalDpi xmlns:a14="http://schemas.microsoft.com/office/drawing/2010/main" val="0"/>
              </a:ext>
            </a:extLst>
          </a:blip>
          <a:srcRect l="20261" t="23492" r="14750" b="6723"/>
          <a:stretch/>
        </p:blipFill>
        <p:spPr>
          <a:xfrm>
            <a:off x="5995987" y="2505076"/>
            <a:ext cx="5500687" cy="3684588"/>
          </a:xfrm>
        </p:spPr>
      </p:pic>
    </p:spTree>
    <p:extLst>
      <p:ext uri="{BB962C8B-B14F-4D97-AF65-F5344CB8AC3E}">
        <p14:creationId xmlns:p14="http://schemas.microsoft.com/office/powerpoint/2010/main" val="6484002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E8CCF-6616-458C-9EEE-32499F0AD1DE}"/>
              </a:ext>
            </a:extLst>
          </p:cNvPr>
          <p:cNvSpPr>
            <a:spLocks noGrp="1"/>
          </p:cNvSpPr>
          <p:nvPr>
            <p:ph type="title"/>
          </p:nvPr>
        </p:nvSpPr>
        <p:spPr>
          <a:xfrm>
            <a:off x="838200" y="123825"/>
            <a:ext cx="10515600" cy="1190625"/>
          </a:xfrm>
        </p:spPr>
        <p:txBody>
          <a:bodyPr>
            <a:normAutofit/>
          </a:bodyPr>
          <a:lstStyle/>
          <a:p>
            <a:pPr algn="ctr"/>
            <a:r>
              <a:rPr lang="en-US" sz="2800" dirty="0"/>
              <a:t> </a:t>
            </a:r>
            <a:r>
              <a:rPr lang="en-US" b="1" dirty="0">
                <a:cs typeface="Times New Roman" panose="02020603050405020304" pitchFamily="18" charset="0"/>
              </a:rPr>
              <a:t>METHODOLOGY </a:t>
            </a:r>
            <a:endParaRPr lang="en-IN" b="1" dirty="0">
              <a:cs typeface="Times New Roman" panose="02020603050405020304" pitchFamily="18" charset="0"/>
            </a:endParaRPr>
          </a:p>
        </p:txBody>
      </p:sp>
      <p:sp>
        <p:nvSpPr>
          <p:cNvPr id="3" name="Content Placeholder 2">
            <a:extLst>
              <a:ext uri="{FF2B5EF4-FFF2-40B4-BE49-F238E27FC236}">
                <a16:creationId xmlns:a16="http://schemas.microsoft.com/office/drawing/2014/main" id="{08CA5BB2-9C3C-401C-9DEA-D5E8D90CAB2B}"/>
              </a:ext>
            </a:extLst>
          </p:cNvPr>
          <p:cNvSpPr>
            <a:spLocks noGrp="1"/>
          </p:cNvSpPr>
          <p:nvPr>
            <p:ph idx="1"/>
          </p:nvPr>
        </p:nvSpPr>
        <p:spPr>
          <a:xfrm>
            <a:off x="971550" y="1314450"/>
            <a:ext cx="10382250" cy="4862513"/>
          </a:xfrm>
        </p:spPr>
        <p:txBody>
          <a:bodyPr/>
          <a:lstStyle/>
          <a:p>
            <a:pPr marL="0" indent="0">
              <a:buNone/>
            </a:pPr>
            <a:r>
              <a:rPr lang="en-US" b="1" dirty="0">
                <a:latin typeface="Times New Roman" panose="02020603050405020304" pitchFamily="18" charset="0"/>
                <a:cs typeface="Times New Roman" panose="02020603050405020304" pitchFamily="18" charset="0"/>
              </a:rPr>
              <a:t>Clustering Approach</a:t>
            </a:r>
            <a:r>
              <a:rPr lang="en-US" b="1" dirty="0"/>
              <a:t>:</a:t>
            </a:r>
          </a:p>
          <a:p>
            <a:r>
              <a:rPr lang="en-US" sz="1800" dirty="0">
                <a:latin typeface="Times New Roman" panose="02020603050405020304" pitchFamily="18" charset="0"/>
                <a:cs typeface="Times New Roman" panose="02020603050405020304" pitchFamily="18" charset="0"/>
              </a:rPr>
              <a:t>To compare the similarities of two cities, we decided to explore neighborhoods, segment them, and group them into clusters to find similar neighborhoods in a big city like New York and Toronto. To be able to do that, we need to cluster data which is a form of unsupervised machine learning: k-means clustering algorithm.</a:t>
            </a:r>
          </a:p>
          <a:p>
            <a:pPr marL="0" indent="0">
              <a:buNone/>
            </a:pPr>
            <a:r>
              <a:rPr lang="en-US" sz="2000" dirty="0">
                <a:latin typeface="Times New Roman" panose="02020603050405020304" pitchFamily="18" charset="0"/>
                <a:cs typeface="Times New Roman" panose="02020603050405020304" pitchFamily="18" charset="0"/>
              </a:rPr>
              <a:t>Most common venues near </a:t>
            </a:r>
            <a:r>
              <a:rPr lang="en-US" sz="2000" dirty="0" err="1">
                <a:latin typeface="Times New Roman" panose="02020603050405020304" pitchFamily="18" charset="0"/>
                <a:cs typeface="Times New Roman" panose="02020603050405020304" pitchFamily="18" charset="0"/>
              </a:rPr>
              <a:t>neighbourhood</a:t>
            </a:r>
            <a:r>
              <a:rPr lang="en-US" sz="2000" dirty="0"/>
              <a:t>:</a:t>
            </a:r>
          </a:p>
          <a:p>
            <a:pPr marL="0" indent="0">
              <a:buNone/>
            </a:pPr>
            <a:endParaRPr lang="en-US" sz="2000" dirty="0"/>
          </a:p>
          <a:p>
            <a:pPr marL="0" indent="0">
              <a:buNone/>
            </a:pPr>
            <a:br>
              <a:rPr lang="en-US" dirty="0"/>
            </a:br>
            <a:endParaRPr lang="en-IN" dirty="0"/>
          </a:p>
        </p:txBody>
      </p:sp>
      <p:pic>
        <p:nvPicPr>
          <p:cNvPr id="5" name="Picture 4">
            <a:extLst>
              <a:ext uri="{FF2B5EF4-FFF2-40B4-BE49-F238E27FC236}">
                <a16:creationId xmlns:a16="http://schemas.microsoft.com/office/drawing/2014/main" id="{819C10F3-519C-4816-825F-F482A01973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550" y="3429000"/>
            <a:ext cx="10248899" cy="2819399"/>
          </a:xfrm>
          <a:prstGeom prst="rect">
            <a:avLst/>
          </a:prstGeom>
        </p:spPr>
      </p:pic>
    </p:spTree>
    <p:extLst>
      <p:ext uri="{BB962C8B-B14F-4D97-AF65-F5344CB8AC3E}">
        <p14:creationId xmlns:p14="http://schemas.microsoft.com/office/powerpoint/2010/main" val="31604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F5ECA-E085-4DBF-94A7-E5876692AF0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223C720-5F41-4FD4-AA23-7F33B6DF8128}"/>
              </a:ext>
            </a:extLst>
          </p:cNvPr>
          <p:cNvSpPr>
            <a:spLocks noGrp="1"/>
          </p:cNvSpPr>
          <p:nvPr>
            <p:ph idx="1"/>
          </p:nvPr>
        </p:nvSpPr>
        <p:spPr/>
        <p:txBody>
          <a:bodyPr/>
          <a:lstStyle/>
          <a:p>
            <a:pPr marL="0" indent="0">
              <a:buNone/>
            </a:pPr>
            <a:r>
              <a:rPr lang="en-US" sz="2000" dirty="0">
                <a:latin typeface="Times New Roman" panose="02020603050405020304" pitchFamily="18" charset="0"/>
                <a:cs typeface="Times New Roman" panose="02020603050405020304" pitchFamily="18" charset="0"/>
              </a:rPr>
              <a:t>Using K-Means Clustering Approach:</a:t>
            </a:r>
          </a:p>
        </p:txBody>
      </p:sp>
      <p:pic>
        <p:nvPicPr>
          <p:cNvPr id="5" name="Picture 4">
            <a:extLst>
              <a:ext uri="{FF2B5EF4-FFF2-40B4-BE49-F238E27FC236}">
                <a16:creationId xmlns:a16="http://schemas.microsoft.com/office/drawing/2014/main" id="{E78C659C-C853-4402-BD91-7E3051411EAE}"/>
              </a:ext>
            </a:extLst>
          </p:cNvPr>
          <p:cNvPicPr>
            <a:picLocks noChangeAspect="1"/>
          </p:cNvPicPr>
          <p:nvPr/>
        </p:nvPicPr>
        <p:blipFill rotWithShape="1">
          <a:blip r:embed="rId2">
            <a:extLst>
              <a:ext uri="{28A0092B-C50C-407E-A947-70E740481C1C}">
                <a14:useLocalDpi xmlns:a14="http://schemas.microsoft.com/office/drawing/2010/main" val="0"/>
              </a:ext>
            </a:extLst>
          </a:blip>
          <a:srcRect l="1268"/>
          <a:stretch/>
        </p:blipFill>
        <p:spPr>
          <a:xfrm>
            <a:off x="838200" y="2615406"/>
            <a:ext cx="10515599" cy="2771775"/>
          </a:xfrm>
          <a:prstGeom prst="rect">
            <a:avLst/>
          </a:prstGeom>
        </p:spPr>
      </p:pic>
    </p:spTree>
    <p:extLst>
      <p:ext uri="{BB962C8B-B14F-4D97-AF65-F5344CB8AC3E}">
        <p14:creationId xmlns:p14="http://schemas.microsoft.com/office/powerpoint/2010/main" val="2342266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41930-B864-4490-BA97-08751BDB96FD}"/>
              </a:ext>
            </a:extLst>
          </p:cNvPr>
          <p:cNvSpPr>
            <a:spLocks noGrp="1"/>
          </p:cNvSpPr>
          <p:nvPr>
            <p:ph type="title"/>
          </p:nvPr>
        </p:nvSpPr>
        <p:spPr>
          <a:xfrm>
            <a:off x="838200" y="681037"/>
            <a:ext cx="10515600" cy="519114"/>
          </a:xfrm>
        </p:spPr>
        <p:txBody>
          <a:bodyPr>
            <a:normAutofit fontScale="90000"/>
          </a:bodyPr>
          <a:lstStyle/>
          <a:p>
            <a:pPr algn="ctr"/>
            <a:r>
              <a:rPr lang="en-IN" sz="4900" b="1" dirty="0">
                <a:cs typeface="Times New Roman" panose="02020603050405020304" pitchFamily="18" charset="0"/>
              </a:rPr>
              <a:t>RESULTS </a:t>
            </a:r>
            <a:br>
              <a:rPr lang="en-IN" dirty="0"/>
            </a:br>
            <a:endParaRPr lang="en-IN" dirty="0"/>
          </a:p>
        </p:txBody>
      </p:sp>
      <p:sp>
        <p:nvSpPr>
          <p:cNvPr id="3" name="Content Placeholder 2">
            <a:extLst>
              <a:ext uri="{FF2B5EF4-FFF2-40B4-BE49-F238E27FC236}">
                <a16:creationId xmlns:a16="http://schemas.microsoft.com/office/drawing/2014/main" id="{423E6EF4-B39D-4936-89CE-F411BC1DE434}"/>
              </a:ext>
            </a:extLst>
          </p:cNvPr>
          <p:cNvSpPr>
            <a:spLocks noGrp="1"/>
          </p:cNvSpPr>
          <p:nvPr>
            <p:ph idx="1"/>
          </p:nvPr>
        </p:nvSpPr>
        <p:spPr>
          <a:xfrm>
            <a:off x="838200" y="1695450"/>
            <a:ext cx="10515600" cy="4481513"/>
          </a:xfrm>
        </p:spPr>
        <p:txBody>
          <a:bodyPr>
            <a:normAutofit/>
          </a:bodyPr>
          <a:lstStyle/>
          <a:p>
            <a:pPr marL="0" indent="0">
              <a:buNone/>
            </a:pPr>
            <a:r>
              <a:rPr lang="en-US" sz="2000" dirty="0">
                <a:latin typeface="Times New Roman" panose="02020603050405020304" pitchFamily="18" charset="0"/>
                <a:cs typeface="Times New Roman" panose="02020603050405020304" pitchFamily="18" charset="0"/>
              </a:rPr>
              <a:t>Map of Clusters in Scarborough:</a:t>
            </a:r>
          </a:p>
          <a:p>
            <a:pPr marL="0" indent="0">
              <a:buNone/>
            </a:pPr>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690F190-FBAC-408F-BD4C-0536F3F2B7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428876"/>
            <a:ext cx="8582025" cy="4010024"/>
          </a:xfrm>
          <a:prstGeom prst="rect">
            <a:avLst/>
          </a:prstGeom>
        </p:spPr>
      </p:pic>
    </p:spTree>
    <p:extLst>
      <p:ext uri="{BB962C8B-B14F-4D97-AF65-F5344CB8AC3E}">
        <p14:creationId xmlns:p14="http://schemas.microsoft.com/office/powerpoint/2010/main" val="3027633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F8B69-2A5C-4BE5-BAB6-594F7579A326}"/>
              </a:ext>
            </a:extLst>
          </p:cNvPr>
          <p:cNvSpPr>
            <a:spLocks noGrp="1"/>
          </p:cNvSpPr>
          <p:nvPr>
            <p:ph type="title"/>
          </p:nvPr>
        </p:nvSpPr>
        <p:spPr>
          <a:xfrm flipV="1">
            <a:off x="838200" y="0"/>
            <a:ext cx="10515600" cy="495300"/>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6E16181C-1D0C-4981-9787-0F2F63B4D348}"/>
              </a:ext>
            </a:extLst>
          </p:cNvPr>
          <p:cNvSpPr>
            <a:spLocks noGrp="1"/>
          </p:cNvSpPr>
          <p:nvPr>
            <p:ph idx="1"/>
          </p:nvPr>
        </p:nvSpPr>
        <p:spPr>
          <a:xfrm>
            <a:off x="838200" y="1133475"/>
            <a:ext cx="10515600" cy="5043488"/>
          </a:xfrm>
        </p:spPr>
        <p:txBody>
          <a:bodyPr>
            <a:normAutofit/>
          </a:bodyPr>
          <a:lstStyle/>
          <a:p>
            <a:pPr marL="0" indent="0">
              <a:buNone/>
            </a:pPr>
            <a:r>
              <a:rPr lang="en-US" sz="2000" dirty="0">
                <a:latin typeface="Times New Roman" panose="02020603050405020304" pitchFamily="18" charset="0"/>
                <a:cs typeface="Times New Roman" panose="02020603050405020304" pitchFamily="18" charset="0"/>
              </a:rPr>
              <a:t>Average Housing Price by Clusters in Scarborough:</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2AF9279-AFE0-4CAA-9F37-FACED9CAED5C}"/>
              </a:ext>
            </a:extLst>
          </p:cNvPr>
          <p:cNvPicPr>
            <a:picLocks noChangeAspect="1"/>
          </p:cNvPicPr>
          <p:nvPr/>
        </p:nvPicPr>
        <p:blipFill rotWithShape="1">
          <a:blip r:embed="rId2">
            <a:extLst>
              <a:ext uri="{28A0092B-C50C-407E-A947-70E740481C1C}">
                <a14:useLocalDpi xmlns:a14="http://schemas.microsoft.com/office/drawing/2010/main" val="0"/>
              </a:ext>
            </a:extLst>
          </a:blip>
          <a:srcRect t="2351"/>
          <a:stretch/>
        </p:blipFill>
        <p:spPr>
          <a:xfrm>
            <a:off x="838199" y="2314575"/>
            <a:ext cx="10515599" cy="4019550"/>
          </a:xfrm>
          <a:prstGeom prst="rect">
            <a:avLst/>
          </a:prstGeom>
        </p:spPr>
      </p:pic>
    </p:spTree>
    <p:extLst>
      <p:ext uri="{BB962C8B-B14F-4D97-AF65-F5344CB8AC3E}">
        <p14:creationId xmlns:p14="http://schemas.microsoft.com/office/powerpoint/2010/main" val="188435428"/>
      </p:ext>
    </p:extLst>
  </p:cSld>
  <p:clrMapOvr>
    <a:masterClrMapping/>
  </p:clrMapOvr>
</p:sld>
</file>

<file path=ppt/theme/theme1.xml><?xml version="1.0" encoding="utf-8"?>
<a:theme xmlns:a="http://schemas.openxmlformats.org/drawingml/2006/main" name="Office Theme">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TotalTime>
  <Words>958</Words>
  <Application>Microsoft Office PowerPoint</Application>
  <PresentationFormat>Widescreen</PresentationFormat>
  <Paragraphs>52</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Times New Roman</vt:lpstr>
      <vt:lpstr>Office Theme</vt:lpstr>
      <vt:lpstr>PowerPoint Presentation</vt:lpstr>
      <vt:lpstr> INTRODUCTION</vt:lpstr>
      <vt:lpstr>PROBLEM STATEMENT</vt:lpstr>
      <vt:lpstr>DATA SECTION</vt:lpstr>
      <vt:lpstr>PowerPoint Presentation</vt:lpstr>
      <vt:lpstr> METHODOLOGY </vt:lpstr>
      <vt:lpstr>PowerPoint Presentation</vt:lpstr>
      <vt:lpstr>RESULTS  </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Chethan K Chethu</dc:creator>
  <cp:lastModifiedBy>Chethan K Chethu</cp:lastModifiedBy>
  <cp:revision>12</cp:revision>
  <dcterms:created xsi:type="dcterms:W3CDTF">2020-07-27T03:58:19Z</dcterms:created>
  <dcterms:modified xsi:type="dcterms:W3CDTF">2020-07-27T06:24:24Z</dcterms:modified>
</cp:coreProperties>
</file>

<file path=docProps/thumbnail.jpeg>
</file>